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22E"/>
    <a:srgbClr val="4E6E94"/>
    <a:srgbClr val="D9E1EB"/>
    <a:srgbClr val="EEF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60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42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7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22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58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9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17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65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13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83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90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5F07B-AB58-4880-AB3C-662F9E6B622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02042-60C0-4BAA-BCE2-A5C8BD193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73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269745" y="3449221"/>
            <a:ext cx="11652510" cy="2932484"/>
          </a:xfrm>
          <a:prstGeom prst="roundRect">
            <a:avLst>
              <a:gd name="adj" fmla="val 3051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82337" y="1128153"/>
            <a:ext cx="10427327" cy="2219307"/>
          </a:xfrm>
          <a:prstGeom prst="roundRect">
            <a:avLst>
              <a:gd name="adj" fmla="val 3790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11451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Моногенные формы преждевременной недостаточности яичников </a:t>
            </a:r>
            <a:endParaRPr lang="ru-RU" b="1" dirty="0" smtClean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 </a:t>
            </a:r>
            <a:r>
              <a:rPr lang="ru-RU" b="1" dirty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дебютом </a:t>
            </a:r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</a:t>
            </a:r>
            <a:r>
              <a:rPr lang="ru-RU" b="1" dirty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подростковом возрасте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93864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Цабай П.Н., Кумыкова З.Х., Батырова З.К.,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Каретникова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Н.А., </a:t>
            </a:r>
            <a:r>
              <a:rPr lang="ru-RU" sz="1400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Павлова Н.С.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</a:p>
          <a:p>
            <a:pPr algn="ctr"/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Турчинец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А.И., Аверкова В.Г.,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Колпакова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Т.Г., Шубина Е., Юренева С.В.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844" y="2536757"/>
            <a:ext cx="1139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ФГБУ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«Национальный медицинский исследовательский центр акушерства, гинекологии и </a:t>
            </a:r>
            <a:r>
              <a:rPr lang="ru-RU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перинатологии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имени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академика В.И. Кулакова» Министерства здравоохранения Российской Федерации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013544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solidFill>
                  <a:srgbClr val="4E6E9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pav.nad.ser@gmail.com</a:t>
            </a:r>
            <a:endParaRPr lang="ru-RU" sz="1400" u="sng" dirty="0">
              <a:solidFill>
                <a:srgbClr val="4E6E9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844" y="6483466"/>
            <a:ext cx="11398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Работа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поддержана грантом Российского Научного Фонда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№ 24-14-0046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140" y="265504"/>
            <a:ext cx="2467875" cy="61136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663"/>
            <a:ext cx="2774051" cy="13436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6844" y="3740297"/>
            <a:ext cx="56056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Преждевременная недостаточность яичников (</a:t>
            </a:r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ПНЯ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) – состояние, характеризующееся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гипергонадотропным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гипогонадизмом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и прекращением функции яичников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возрасте до 40 лет. ПНЯ – одна из ведущих причин женского бесплодия (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~</a:t>
            </a:r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3%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женщин). Ранняя ПНЯ (</a:t>
            </a:r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до 21 года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) – </a:t>
            </a:r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1:10 000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Анеуплоидии и экспансия повторов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гене </a:t>
            </a: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FMR1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причина 20-25% случаев ПНЯ. Большинство пациентов остаются без установленной молекулярно-генетической причины. 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844" y="3443720"/>
            <a:ext cx="2201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Актуальность</a:t>
            </a:r>
            <a:endParaRPr lang="ru-RU" sz="1600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5946" y="3740297"/>
            <a:ext cx="55392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На данный момент известно более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90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генов, варианты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которых ассоциированы с моногенной ПНЯ.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Не исключена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олигогенная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природа ПНЯ. </a:t>
            </a:r>
          </a:p>
          <a:p>
            <a:pPr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ПНЯ у подростков (до 18 лет) – перспективная для изучения группа, при анализе моногенной причины ПНЯ которой шанс обнаружения новых вариантов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известных генах или новых генов, ассоциированных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с ПНЯ, выше.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492" y="5813220"/>
            <a:ext cx="11424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Цель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изучить моногенные причины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идиопатической преждевременной недостаточности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яичников у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российских девушек-подростков. </a:t>
            </a:r>
          </a:p>
        </p:txBody>
      </p:sp>
    </p:spTree>
    <p:extLst>
      <p:ext uri="{BB962C8B-B14F-4D97-AF65-F5344CB8AC3E}">
        <p14:creationId xmlns:p14="http://schemas.microsoft.com/office/powerpoint/2010/main" val="5528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28"/>
          <p:cNvSpPr/>
          <p:nvPr/>
        </p:nvSpPr>
        <p:spPr>
          <a:xfrm>
            <a:off x="387791" y="1635992"/>
            <a:ext cx="5931528" cy="2836419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96844" y="1685751"/>
            <a:ext cx="60431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Критерии включения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возраст до 18 лет</a:t>
            </a:r>
          </a:p>
          <a:p>
            <a:pPr marL="361950" lvl="1" indent="-300038"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диагноз ПНЯ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(уровень ФСГ в крови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&gt;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25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мМЕ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/мл, первичная или вторичная олиго-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или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аменорея в течение 4 месяцев)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кариотип 46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,XX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844" y="483237"/>
            <a:ext cx="2201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Методы</a:t>
            </a:r>
            <a:endParaRPr lang="ru-RU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844" y="3157941"/>
            <a:ext cx="56991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Критерии исключения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аутоиммунная причина ПНЯ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установленная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ранее молекулярно-генетическая 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причина ПНЯ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отказ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от исследования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87791" y="4759069"/>
            <a:ext cx="5931528" cy="1342976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96844" y="4808827"/>
            <a:ext cx="58409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Полноэкзомное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секвенирование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Пробоподготовка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DNA Prep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Tagmentation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IDT Illumina DNA/RNA UD Indexes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; обогащение –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xGen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Exome Research Panel v2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Секвенатор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NovaSeq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6000 (Illumina)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2633995" y="365002"/>
            <a:ext cx="2030994" cy="636706"/>
            <a:chOff x="513031" y="1185190"/>
            <a:chExt cx="2030994" cy="636706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513031" y="1185190"/>
              <a:ext cx="2030994" cy="636706"/>
            </a:xfrm>
            <a:prstGeom prst="roundRect">
              <a:avLst>
                <a:gd name="adj" fmla="val 5830"/>
              </a:avLst>
            </a:prstGeom>
            <a:solidFill>
              <a:schemeClr val="bg1"/>
            </a:solidFill>
            <a:ln w="28575">
              <a:solidFill>
                <a:srgbClr val="4E6E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3031" y="1211156"/>
              <a:ext cx="203099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Отбор пациенток</a:t>
              </a:r>
              <a:endParaRPr lang="en-US" sz="16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ru-RU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(</a:t>
              </a:r>
              <a:r>
                <a:rPr lang="en-US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N = </a:t>
              </a:r>
              <a:r>
                <a:rPr lang="ru-RU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39</a:t>
              </a:r>
              <a:r>
                <a:rPr lang="en-US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)</a:t>
              </a:r>
              <a:endParaRPr lang="ru-RU" sz="1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804876" y="192605"/>
            <a:ext cx="2476123" cy="981501"/>
            <a:chOff x="3205304" y="1012793"/>
            <a:chExt cx="2476123" cy="981501"/>
          </a:xfrm>
        </p:grpSpPr>
        <p:sp>
          <p:nvSpPr>
            <p:cNvPr id="43" name="Скругленный прямоугольник 42"/>
            <p:cNvSpPr/>
            <p:nvPr/>
          </p:nvSpPr>
          <p:spPr>
            <a:xfrm>
              <a:off x="3316209" y="1012793"/>
              <a:ext cx="2254313" cy="981501"/>
            </a:xfrm>
            <a:prstGeom prst="roundRect">
              <a:avLst>
                <a:gd name="adj" fmla="val 5830"/>
              </a:avLst>
            </a:prstGeom>
            <a:solidFill>
              <a:schemeClr val="bg1"/>
            </a:solidFill>
            <a:ln w="28575">
              <a:solidFill>
                <a:srgbClr val="4E6E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05304" y="1088045"/>
              <a:ext cx="24761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Определение числа </a:t>
              </a:r>
              <a:r>
                <a:rPr lang="en-US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CGG-</a:t>
              </a:r>
              <a:r>
                <a:rPr lang="ru-RU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повторов </a:t>
              </a:r>
            </a:p>
            <a:p>
              <a:pPr algn="ctr"/>
              <a:r>
                <a:rPr lang="ru-RU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в гене </a:t>
              </a:r>
              <a:r>
                <a:rPr lang="en-US" sz="1600" i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FMR1</a:t>
              </a:r>
              <a:endParaRPr lang="ru-RU" sz="16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9420886" y="303046"/>
            <a:ext cx="2476123" cy="760619"/>
            <a:chOff x="6217465" y="1123234"/>
            <a:chExt cx="2476123" cy="760619"/>
          </a:xfrm>
        </p:grpSpPr>
        <p:sp>
          <p:nvSpPr>
            <p:cNvPr id="44" name="Скругленный прямоугольник 43"/>
            <p:cNvSpPr/>
            <p:nvPr/>
          </p:nvSpPr>
          <p:spPr>
            <a:xfrm>
              <a:off x="6495859" y="1123234"/>
              <a:ext cx="1919335" cy="760619"/>
            </a:xfrm>
            <a:prstGeom prst="roundRect">
              <a:avLst>
                <a:gd name="adj" fmla="val 5830"/>
              </a:avLst>
            </a:prstGeom>
            <a:solidFill>
              <a:schemeClr val="bg1"/>
            </a:solidFill>
            <a:ln w="28575">
              <a:solidFill>
                <a:srgbClr val="4E6E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17465" y="1211156"/>
              <a:ext cx="24761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Полноэкзомное</a:t>
              </a:r>
              <a:r>
                <a:rPr lang="ru-RU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ru-RU" sz="1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секвенирование</a:t>
              </a:r>
              <a:endParaRPr lang="ru-RU" sz="16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48" name="Прямая со стрелкой 47"/>
          <p:cNvCxnSpPr>
            <a:stCxn id="42" idx="3"/>
            <a:endCxn id="43" idx="1"/>
          </p:cNvCxnSpPr>
          <p:nvPr/>
        </p:nvCxnSpPr>
        <p:spPr>
          <a:xfrm>
            <a:off x="4664989" y="683355"/>
            <a:ext cx="1250792" cy="1"/>
          </a:xfrm>
          <a:prstGeom prst="straightConnector1">
            <a:avLst/>
          </a:prstGeom>
          <a:ln w="28575">
            <a:solidFill>
              <a:srgbClr val="4E6E9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43" idx="3"/>
            <a:endCxn id="44" idx="1"/>
          </p:cNvCxnSpPr>
          <p:nvPr/>
        </p:nvCxnSpPr>
        <p:spPr>
          <a:xfrm>
            <a:off x="8170094" y="683356"/>
            <a:ext cx="1529186" cy="0"/>
          </a:xfrm>
          <a:prstGeom prst="straightConnector1">
            <a:avLst/>
          </a:prstGeom>
          <a:ln w="28575">
            <a:solidFill>
              <a:srgbClr val="4E6E9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Скругленный прямоугольник 76"/>
          <p:cNvSpPr/>
          <p:nvPr/>
        </p:nvSpPr>
        <p:spPr>
          <a:xfrm>
            <a:off x="6627137" y="1635993"/>
            <a:ext cx="4991477" cy="4466052"/>
          </a:xfrm>
          <a:prstGeom prst="roundRect">
            <a:avLst>
              <a:gd name="adj" fmla="val 1325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6599972" y="1685751"/>
            <a:ext cx="51001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Общая характеристика когорты</a:t>
            </a:r>
          </a:p>
          <a:p>
            <a:pPr algn="ctr"/>
            <a:endParaRPr lang="ru-RU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Количество пациенток: </a:t>
            </a:r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39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ru-RU" sz="14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Средний возраст постановки диагноза: </a:t>
            </a:r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15.3±1.3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г.</a:t>
            </a:r>
          </a:p>
          <a:p>
            <a:pPr algn="just"/>
            <a:r>
              <a:rPr lang="ru-RU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Г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ипергонадотропный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гипогонадизм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9" name="Рисунок 7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824" y="3052876"/>
            <a:ext cx="1628780" cy="3014683"/>
          </a:xfrm>
          <a:prstGeom prst="rect">
            <a:avLst/>
          </a:prstGeom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219" y="3052876"/>
            <a:ext cx="1628780" cy="3014683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522" y="3052876"/>
            <a:ext cx="1628780" cy="301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844" y="211647"/>
            <a:ext cx="569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CGG</a:t>
            </a:r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-повторы в гене </a:t>
            </a:r>
            <a:r>
              <a:rPr lang="en-US" b="1" i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FMR1</a:t>
            </a:r>
            <a:endParaRPr lang="ru-RU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6844" y="757821"/>
            <a:ext cx="5931528" cy="3669338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5897" y="807579"/>
            <a:ext cx="59224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Ни у одной из пациенток не было выявлено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премутации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CGG-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повторов в гене </a:t>
            </a: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FMR1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Это согласуется с мировыми данными: у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~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носительниц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премутации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FMR1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развивается ПНЯ, только у 1.4% – в возрасте до 18 лет.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20" y="2000096"/>
            <a:ext cx="5826100" cy="23546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99564" y="211647"/>
            <a:ext cx="5487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err="1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Полноэкзомное</a:t>
            </a:r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секвенирование</a:t>
            </a:r>
            <a:endParaRPr lang="ru-RU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99564" y="757821"/>
            <a:ext cx="5160476" cy="3669338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698" y="1972936"/>
            <a:ext cx="4382205" cy="238843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99564" y="807579"/>
            <a:ext cx="51604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Выявляемость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каузативных вариантов в когорте составила </a:t>
            </a:r>
            <a:r>
              <a:rPr lang="ru-RU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18%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что согласуется с мировыми данными. </a:t>
            </a:r>
          </a:p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6 пациенткам показано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полногеномное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секвенирование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с целью выявления второго варианта.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51269" y="2317991"/>
            <a:ext cx="722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18%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49348" y="3206688"/>
            <a:ext cx="722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15%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47838" y="3932595"/>
            <a:ext cx="722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10%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8698" y="3442199"/>
            <a:ext cx="722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56%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844" y="4553724"/>
            <a:ext cx="569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err="1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Синдромальные</a:t>
            </a:r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формы ПНЯ</a:t>
            </a:r>
            <a:endParaRPr lang="ru-RU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337209"/>
              </p:ext>
            </p:extLst>
          </p:nvPr>
        </p:nvGraphicFramePr>
        <p:xfrm>
          <a:off x="405897" y="5019606"/>
          <a:ext cx="11454142" cy="163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193">
                  <a:extLst>
                    <a:ext uri="{9D8B030D-6E8A-4147-A177-3AD203B41FA5}">
                      <a16:colId xmlns:a16="http://schemas.microsoft.com/office/drawing/2014/main" val="4142219813"/>
                    </a:ext>
                  </a:extLst>
                </a:gridCol>
                <a:gridCol w="926774">
                  <a:extLst>
                    <a:ext uri="{9D8B030D-6E8A-4147-A177-3AD203B41FA5}">
                      <a16:colId xmlns:a16="http://schemas.microsoft.com/office/drawing/2014/main" val="2935872"/>
                    </a:ext>
                  </a:extLst>
                </a:gridCol>
                <a:gridCol w="1638238">
                  <a:extLst>
                    <a:ext uri="{9D8B030D-6E8A-4147-A177-3AD203B41FA5}">
                      <a16:colId xmlns:a16="http://schemas.microsoft.com/office/drawing/2014/main" val="2877675628"/>
                    </a:ext>
                  </a:extLst>
                </a:gridCol>
                <a:gridCol w="2022054">
                  <a:extLst>
                    <a:ext uri="{9D8B030D-6E8A-4147-A177-3AD203B41FA5}">
                      <a16:colId xmlns:a16="http://schemas.microsoft.com/office/drawing/2014/main" val="2482080356"/>
                    </a:ext>
                  </a:extLst>
                </a:gridCol>
                <a:gridCol w="1675684">
                  <a:extLst>
                    <a:ext uri="{9D8B030D-6E8A-4147-A177-3AD203B41FA5}">
                      <a16:colId xmlns:a16="http://schemas.microsoft.com/office/drawing/2014/main" val="3993241800"/>
                    </a:ext>
                  </a:extLst>
                </a:gridCol>
                <a:gridCol w="1713128">
                  <a:extLst>
                    <a:ext uri="{9D8B030D-6E8A-4147-A177-3AD203B41FA5}">
                      <a16:colId xmlns:a16="http://schemas.microsoft.com/office/drawing/2014/main" val="1208121460"/>
                    </a:ext>
                  </a:extLst>
                </a:gridCol>
                <a:gridCol w="2696071">
                  <a:extLst>
                    <a:ext uri="{9D8B030D-6E8A-4147-A177-3AD203B41FA5}">
                      <a16:colId xmlns:a16="http://schemas.microsoft.com/office/drawing/2014/main" val="3498120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№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ген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вариант, </a:t>
                      </a:r>
                      <a:r>
                        <a:rPr lang="ru-RU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кДНК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вариант, белок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состояние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классификация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синдром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07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Ars_1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DCAF17</a:t>
                      </a:r>
                      <a:endParaRPr lang="ru-RU" sz="140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c.1171dup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p.Glu391GlyfsTer4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гомозиготное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lPat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Вудхауса-</a:t>
                      </a:r>
                      <a:r>
                        <a:rPr lang="ru-RU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Сакати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769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Ars_2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DCAF17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c.1171dup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p.Glu391GlyfsTer4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гомозиготное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lPat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Вудхауса-</a:t>
                      </a:r>
                      <a:r>
                        <a:rPr lang="ru-RU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Сакати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599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Der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FOXL2</a:t>
                      </a:r>
                      <a:endParaRPr lang="ru-RU" sz="140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c.576del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p.Lys193SerfsTer78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гетерозиготное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lPat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блефарофимоза</a:t>
                      </a:r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-птоза-обратного </a:t>
                      </a:r>
                      <a:r>
                        <a:rPr lang="ru-RU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эпикантуса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478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4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6844" y="612963"/>
            <a:ext cx="11463196" cy="4286487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148" y="2311398"/>
            <a:ext cx="2338642" cy="218981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6844" y="211647"/>
            <a:ext cx="569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Выявленные варианты</a:t>
            </a:r>
            <a:endParaRPr lang="ru-RU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95641" y="617457"/>
            <a:ext cx="6501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Ген, варианты в котором у большего количества пациенток были причиной (или потенциальной причиной) ПНЯ, – </a:t>
            </a:r>
            <a:r>
              <a:rPr lang="en-US" sz="1400" b="1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STAG3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61912" lvl="1" algn="just"/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1912" lvl="1" algn="just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Распространённый вариант </a:t>
            </a: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p.Arg926Ter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выявлен у всех 4 пациенток, а также у старшего брата одной из них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(диагноз брата – НОА).</a:t>
            </a:r>
          </a:p>
          <a:p>
            <a:pPr marL="61912" lvl="1" algn="just"/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1912" lvl="1" algn="just"/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p.Arg926Ter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GnomAD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105/1613914 (</a:t>
            </a: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0.006%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78" y="653669"/>
            <a:ext cx="4617729" cy="4236729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141552" y="905345"/>
            <a:ext cx="443620" cy="0"/>
          </a:xfrm>
          <a:prstGeom prst="line">
            <a:avLst/>
          </a:prstGeom>
          <a:ln w="19050">
            <a:solidFill>
              <a:srgbClr val="4E6E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07528" y="1926877"/>
            <a:ext cx="443620" cy="0"/>
          </a:xfrm>
          <a:prstGeom prst="line">
            <a:avLst/>
          </a:prstGeom>
          <a:ln w="19050">
            <a:solidFill>
              <a:srgbClr val="4E6E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2877" y="3420699"/>
            <a:ext cx="443620" cy="0"/>
          </a:xfrm>
          <a:prstGeom prst="line">
            <a:avLst/>
          </a:prstGeom>
          <a:ln w="19050">
            <a:solidFill>
              <a:srgbClr val="4E6E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88388"/>
              </p:ext>
            </p:extLst>
          </p:nvPr>
        </p:nvGraphicFramePr>
        <p:xfrm>
          <a:off x="722014" y="4967319"/>
          <a:ext cx="10747972" cy="178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962">
                  <a:extLst>
                    <a:ext uri="{9D8B030D-6E8A-4147-A177-3AD203B41FA5}">
                      <a16:colId xmlns:a16="http://schemas.microsoft.com/office/drawing/2014/main" val="1537134365"/>
                    </a:ext>
                  </a:extLst>
                </a:gridCol>
                <a:gridCol w="1318525">
                  <a:extLst>
                    <a:ext uri="{9D8B030D-6E8A-4147-A177-3AD203B41FA5}">
                      <a16:colId xmlns:a16="http://schemas.microsoft.com/office/drawing/2014/main" val="3061549111"/>
                    </a:ext>
                  </a:extLst>
                </a:gridCol>
                <a:gridCol w="2157586">
                  <a:extLst>
                    <a:ext uri="{9D8B030D-6E8A-4147-A177-3AD203B41FA5}">
                      <a16:colId xmlns:a16="http://schemas.microsoft.com/office/drawing/2014/main" val="2691050034"/>
                    </a:ext>
                  </a:extLst>
                </a:gridCol>
                <a:gridCol w="2322402">
                  <a:extLst>
                    <a:ext uri="{9D8B030D-6E8A-4147-A177-3AD203B41FA5}">
                      <a16:colId xmlns:a16="http://schemas.microsoft.com/office/drawing/2014/main" val="3597663213"/>
                    </a:ext>
                  </a:extLst>
                </a:gridCol>
                <a:gridCol w="1528290">
                  <a:extLst>
                    <a:ext uri="{9D8B030D-6E8A-4147-A177-3AD203B41FA5}">
                      <a16:colId xmlns:a16="http://schemas.microsoft.com/office/drawing/2014/main" val="1402378429"/>
                    </a:ext>
                  </a:extLst>
                </a:gridCol>
                <a:gridCol w="2492207">
                  <a:extLst>
                    <a:ext uri="{9D8B030D-6E8A-4147-A177-3AD203B41FA5}">
                      <a16:colId xmlns:a16="http://schemas.microsoft.com/office/drawing/2014/main" val="2261860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№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ген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аллель1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аллель2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класс.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каузативность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981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Poz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STAG3</a:t>
                      </a:r>
                      <a:endParaRPr lang="ru-RU" sz="1400" i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p.Arg926Ter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p.Glu1184Ter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Pat/</a:t>
                      </a:r>
                      <a:r>
                        <a:rPr lang="en-US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lPat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каузативный (компаунд)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37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Osk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STAG3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p.Arg926Ter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p.Arg926Ter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Pat/Pat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каузативный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STAG3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p.Arg926Ter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p.Arg360Cys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Pat/VUS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потенциально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564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Laz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STAG3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p.Arg926Ter</a:t>
                      </a: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Pat/N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потенциально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E6E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261202"/>
                  </a:ext>
                </a:extLst>
              </a:tr>
            </a:tbl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471" y="2478604"/>
            <a:ext cx="1819888" cy="218131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105107" y="4376230"/>
            <a:ext cx="3236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ctr"/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Реф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белок </a:t>
            </a:r>
          </a:p>
          <a:p>
            <a:pPr marL="61912" lvl="1" algn="ctr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транскрипт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NM_001282717.2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ru-RU" sz="14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41983" y="4582621"/>
            <a:ext cx="3236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ctr"/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p.Arg926Ter</a:t>
            </a:r>
            <a:endParaRPr lang="ru-RU" sz="14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34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47200" y="214252"/>
            <a:ext cx="58488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2" lvl="1" algn="just"/>
            <a:r>
              <a:rPr lang="ru-RU" sz="1600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Молекулярная функция генов, в которых были выявлены варианты:</a:t>
            </a:r>
            <a:endParaRPr lang="ru-RU" sz="1600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STAG3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кодирует мейоз-специфичный белок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когезинового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комплекса, замыкающий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когезиновое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кольцо. Нарушение функции белка приводит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к нарушению рекомбинации в профазе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остановке мейоза и деградации ооцитов.</a:t>
            </a: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DCAF17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белок участвует в регуляции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убиктивин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-зависимого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протеолиза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важен в процессе гаметогенеза.</a:t>
            </a:r>
            <a:endParaRPr lang="en-US" sz="1400" i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TRP63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белок активируется в ответ на повреждения ДНК и запускает процесс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апоптоза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участвуя таким образом в поддержании генетической стабильности ооцитов.</a:t>
            </a:r>
            <a:endParaRPr lang="en-US" sz="1400" i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MYRF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белок является транскрипционным фактором, принимающим участие в гаметогенезе и женщин, и мужчин.</a:t>
            </a: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endParaRPr lang="ru-RU" sz="14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SPIDR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белок задействован в процессе гомологичной рекомбинации и принимает участие в репарации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двуцепочечных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разрывов ДНК и гомологичной рекомбинации хроматид в профазе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NLRP5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белок субкортикального материнского комплекса. </a:t>
            </a: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MRPS22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– компонент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митохондриальных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рибосом. Нарушение функции приводит к нарушению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фолликулогенеза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FANCM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белок участвует в репарации ДНК.</a:t>
            </a:r>
          </a:p>
          <a:p>
            <a:pPr marL="347662" lvl="1" indent="-285750" algn="just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EIF2B2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белок-регулятор трансляции в условиях клеточного стресса, поддерживает уровень трансляции в ооцитах и клетках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гранулёзы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ru-RU" sz="1400" i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13551" y="721600"/>
            <a:ext cx="5255542" cy="5869323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 w="28575">
            <a:solidFill>
              <a:srgbClr val="4E6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717671" y="1079173"/>
            <a:ext cx="49522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Эффективность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полноэкзомного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секвенирования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в когорте ПНЯ у девочек-подростков составила 18%.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Варианты в гене </a:t>
            </a: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STAG3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стали причиной или предполагаемой причиной у большего количества пациенток (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N = 4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endParaRPr lang="ru-RU" sz="14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Вариант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p.Arg926Ter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в гене </a:t>
            </a: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STAG3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распространён в популяции человека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и ассоциирован с ПНЯ у женщин, </a:t>
            </a:r>
            <a:b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НОА у мужчин.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Пациенткам с ПНЯ, дебютировавшей </a:t>
            </a:r>
            <a:b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в подростковом возрасте, рекомендуется консультация генетика и медико-генетическое обследование.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Определение генетического варианта при ПНЯ позволяет уточнить диагноз, прогнозировать </a:t>
            </a:r>
            <a:r>
              <a:rPr lang="ru-RU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коморбидную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патологию, репродуктивные исходы пациентов и их родственников. </a:t>
            </a:r>
          </a:p>
          <a:p>
            <a:pPr marL="361950" lvl="1" indent="-300038" algn="just">
              <a:buFont typeface="Arial" panose="020B0604020202020204" pitchFamily="34" charset="0"/>
              <a:buChar char="•"/>
            </a:pP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13551" y="214252"/>
            <a:ext cx="2201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1822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Выводы</a:t>
            </a:r>
            <a:endParaRPr lang="ru-RU" b="1" dirty="0">
              <a:solidFill>
                <a:srgbClr val="1822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5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483</Words>
  <Application>Microsoft Office PowerPoint</Application>
  <PresentationFormat>Широкоэкранный</PresentationFormat>
  <Paragraphs>134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Павлова Надежда Сергеевна</dc:creator>
  <cp:lastModifiedBy>Павлова Надежда Сергеевна</cp:lastModifiedBy>
  <cp:revision>40</cp:revision>
  <dcterms:created xsi:type="dcterms:W3CDTF">2025-04-22T12:57:40Z</dcterms:created>
  <dcterms:modified xsi:type="dcterms:W3CDTF">2025-04-24T12:51:33Z</dcterms:modified>
</cp:coreProperties>
</file>